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302" r:id="rId4"/>
    <p:sldId id="305" r:id="rId5"/>
    <p:sldId id="295" r:id="rId6"/>
    <p:sldId id="301" r:id="rId7"/>
    <p:sldId id="304" r:id="rId8"/>
    <p:sldId id="271" r:id="rId9"/>
    <p:sldId id="281" r:id="rId10"/>
    <p:sldId id="283" r:id="rId11"/>
    <p:sldId id="261" r:id="rId12"/>
    <p:sldId id="292" r:id="rId13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turmberger, Sabine" initials="SS" lastIdx="12" clrIdx="0">
    <p:extLst>
      <p:ext uri="{19B8F6BF-5375-455C-9EA6-DF929625EA0E}">
        <p15:presenceInfo xmlns:p15="http://schemas.microsoft.com/office/powerpoint/2012/main" userId="Sturmberger, Sabin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9CDE7"/>
    <a:srgbClr val="FDBA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1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50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543937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40612657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89694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989704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2840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7037216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3546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1488994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720880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6027541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5644084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30363-B8EE-4D02-9505-AAF5B160C153}" type="datetimeFigureOut">
              <a:rPr lang="de-AT" smtClean="0"/>
              <a:t>11.11.2022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C28FA2-9EDC-4E4D-ACB7-94CF3EE2D598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0680770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16.png"/><Relationship Id="rId9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wobinichrichtig.at/cdscontent/load?contentid=10008.739399&amp;version=1601452378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" r="9976" b="6241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" y="1524419"/>
            <a:ext cx="12191999" cy="1574930"/>
          </a:xfrm>
        </p:spPr>
        <p:txBody>
          <a:bodyPr anchor="ctr" anchorCtr="0">
            <a:normAutofit fontScale="90000"/>
          </a:bodyPr>
          <a:lstStyle/>
          <a:p>
            <a:pPr>
              <a:spcAft>
                <a:spcPts val="600"/>
              </a:spcAft>
            </a:pPr>
            <a:br>
              <a:rPr lang="de-DE" sz="2800" dirty="0"/>
            </a:br>
            <a:r>
              <a:rPr lang="de-DE" b="1" dirty="0">
                <a:latin typeface="Cambria" panose="02040503050406030204" pitchFamily="18" charset="0"/>
                <a:ea typeface="Cambria" panose="02040503050406030204" pitchFamily="18" charset="0"/>
              </a:rPr>
              <a:t>Gesund werden. </a:t>
            </a:r>
            <a:br>
              <a:rPr lang="de-DE" b="1" dirty="0"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de-DE" b="1" dirty="0">
                <a:latin typeface="Cambria" panose="02040503050406030204" pitchFamily="18" charset="0"/>
                <a:ea typeface="Cambria" panose="02040503050406030204" pitchFamily="18" charset="0"/>
              </a:rPr>
              <a:t>Wo bin ich richtig?</a:t>
            </a:r>
            <a:endParaRPr lang="de-AT" sz="33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4428" y="3758652"/>
            <a:ext cx="2393191" cy="2375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2966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29916" y="20813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Konflikte vorbeugen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02561" y="275964"/>
            <a:ext cx="4549336" cy="6435462"/>
          </a:xfrm>
          <a:prstGeom prst="rect">
            <a:avLst/>
          </a:prstGeom>
        </p:spPr>
      </p:pic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13" name="Inhaltsplatzhalter 2"/>
          <p:cNvSpPr txBox="1">
            <a:spLocks/>
          </p:cNvSpPr>
          <p:nvPr/>
        </p:nvSpPr>
        <p:spPr>
          <a:xfrm>
            <a:off x="550475" y="1242869"/>
            <a:ext cx="5878317" cy="58753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None/>
            </a:pPr>
            <a:r>
              <a:rPr lang="de-DE" sz="1800" dirty="0"/>
              <a:t>Verhaltens-Guidelines für Gesundheitsversorgungseinrichtungen</a:t>
            </a:r>
            <a:endParaRPr lang="de-AT" sz="1800" b="1" u="sng" dirty="0"/>
          </a:p>
        </p:txBody>
      </p:sp>
    </p:spTree>
    <p:extLst>
      <p:ext uri="{BB962C8B-B14F-4D97-AF65-F5344CB8AC3E}">
        <p14:creationId xmlns:p14="http://schemas.microsoft.com/office/powerpoint/2010/main" val="19979101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84984" y="1845360"/>
            <a:ext cx="3186007" cy="860869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de-DE" sz="1800" dirty="0"/>
              <a:t>Website: wobinichrichtig.at</a:t>
            </a:r>
            <a:endParaRPr lang="de-AT" sz="1800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792530" y="35348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Vielfältige Materialien</a:t>
            </a:r>
          </a:p>
          <a:p>
            <a:pPr>
              <a:spcBef>
                <a:spcPts val="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leicht lesbar, qualitätsgesichert &amp; mehrsprachig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4867666" y="1845360"/>
            <a:ext cx="3092529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800" dirty="0"/>
              <a:t>Plakate, Flyer, Handouts</a:t>
            </a:r>
            <a:endParaRPr lang="de-AT" sz="1800" b="1" u="sng" dirty="0"/>
          </a:p>
        </p:txBody>
      </p:sp>
      <p:sp>
        <p:nvSpPr>
          <p:cNvPr id="16" name="Inhaltsplatzhalter 2"/>
          <p:cNvSpPr txBox="1">
            <a:spLocks/>
          </p:cNvSpPr>
          <p:nvPr/>
        </p:nvSpPr>
        <p:spPr>
          <a:xfrm>
            <a:off x="8364413" y="1849311"/>
            <a:ext cx="2939642" cy="4818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800" dirty="0"/>
              <a:t>Projektfilm &amp; Video-Tutorials</a:t>
            </a:r>
            <a:endParaRPr lang="de-AT" sz="1800" b="1" u="sng" dirty="0"/>
          </a:p>
        </p:txBody>
      </p:sp>
      <p:sp>
        <p:nvSpPr>
          <p:cNvPr id="17" name="Inhaltsplatzhalter 2"/>
          <p:cNvSpPr txBox="1">
            <a:spLocks/>
          </p:cNvSpPr>
          <p:nvPr/>
        </p:nvSpPr>
        <p:spPr>
          <a:xfrm>
            <a:off x="10996173" y="3461801"/>
            <a:ext cx="759192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2400" b="1" dirty="0"/>
              <a:t>&gt;&gt;</a:t>
            </a:r>
            <a:endParaRPr lang="de-AT" sz="2400" b="1" u="sng" dirty="0"/>
          </a:p>
        </p:txBody>
      </p:sp>
      <p:pic>
        <p:nvPicPr>
          <p:cNvPr id="20" name="Grafik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078" y="2711274"/>
            <a:ext cx="3207520" cy="213533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1" name="Grafik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4413" y="2634210"/>
            <a:ext cx="3186007" cy="1782004"/>
          </a:xfrm>
          <a:prstGeom prst="rect">
            <a:avLst/>
          </a:prstGeom>
        </p:spPr>
      </p:pic>
      <p:pic>
        <p:nvPicPr>
          <p:cNvPr id="22" name="Grafik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4576" y="2634210"/>
            <a:ext cx="2129355" cy="2988569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92172">
            <a:off x="4928103" y="2917077"/>
            <a:ext cx="2150003" cy="3043081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54775">
            <a:off x="4284575" y="3654738"/>
            <a:ext cx="2129356" cy="299981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15" name="Grafik 14">
            <a:extLst>
              <a:ext uri="{FF2B5EF4-FFF2-40B4-BE49-F238E27FC236}">
                <a16:creationId xmlns:a16="http://schemas.microsoft.com/office/drawing/2014/main" id="{C831866D-EB46-47AC-871F-4D0FAA3423C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 rot="21296340">
            <a:off x="6539327" y="3567979"/>
            <a:ext cx="1643811" cy="2338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16664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" r="9976" b="6241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580" y="1159042"/>
            <a:ext cx="4605512" cy="4572000"/>
          </a:xfrm>
          <a:prstGeom prst="rect">
            <a:avLst/>
          </a:prstGeom>
        </p:spPr>
      </p:pic>
      <p:sp>
        <p:nvSpPr>
          <p:cNvPr id="4" name="Textfeld 3">
            <a:extLst>
              <a:ext uri="{FF2B5EF4-FFF2-40B4-BE49-F238E27FC236}">
                <a16:creationId xmlns:a16="http://schemas.microsoft.com/office/drawing/2014/main" id="{16963ED1-6020-4913-92EC-A1B54C0E6E64}"/>
              </a:ext>
            </a:extLst>
          </p:cNvPr>
          <p:cNvSpPr txBox="1"/>
          <p:nvPr/>
        </p:nvSpPr>
        <p:spPr>
          <a:xfrm>
            <a:off x="74645" y="6131654"/>
            <a:ext cx="1199916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AT" dirty="0"/>
              <a:t>Eine Initiative der Partner*innen im oberösterreichischen Gesundheitswesen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E3DC75A9-BFC6-44BF-B538-E4C9EECF6F3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88" y="5960701"/>
            <a:ext cx="1986260" cy="74201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BD7191E3-BC52-4495-8F28-1F5AD7B141D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6169" y="5975231"/>
            <a:ext cx="2297643" cy="72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5871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4061352" y="2528359"/>
            <a:ext cx="406929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Einstieg: Projektfilm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3384D2A6-5136-4323-8E53-C099E5B07485}"/>
              </a:ext>
            </a:extLst>
          </p:cNvPr>
          <p:cNvSpPr/>
          <p:nvPr/>
        </p:nvSpPr>
        <p:spPr>
          <a:xfrm>
            <a:off x="3169297" y="3853922"/>
            <a:ext cx="585340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AT" sz="1100" dirty="0">
                <a:hlinkClick r:id="rId4"/>
              </a:rPr>
              <a:t>https://www.wobinichrichtig.at/cdscontent/load?contentid=10008.739399&amp;version=1601452378</a:t>
            </a:r>
            <a:r>
              <a:rPr lang="de-AT" sz="11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096981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nhaltsplatzhalter 3">
            <a:extLst>
              <a:ext uri="{FF2B5EF4-FFF2-40B4-BE49-F238E27FC236}">
                <a16:creationId xmlns:a16="http://schemas.microsoft.com/office/drawing/2014/main" id="{32E02C58-08C9-4CA5-BE95-5AABAA3895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29753" y="1984114"/>
            <a:ext cx="6381679" cy="4459601"/>
          </a:xfrm>
          <a:prstGeom prst="rect">
            <a:avLst/>
          </a:prstGeo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39083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AT" sz="3200" b="1" dirty="0">
                <a:latin typeface="Cambria" panose="02040503050406030204" pitchFamily="18" charset="0"/>
                <a:ea typeface="Cambria" panose="02040503050406030204" pitchFamily="18" charset="0"/>
              </a:rPr>
              <a:t>Handlungsfelder</a:t>
            </a:r>
            <a:endParaRPr lang="de-DE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2B536206-2EBE-438F-8E20-AFED24C2B42E}"/>
              </a:ext>
            </a:extLst>
          </p:cNvPr>
          <p:cNvSpPr/>
          <p:nvPr/>
        </p:nvSpPr>
        <p:spPr>
          <a:xfrm>
            <a:off x="540549" y="1405234"/>
            <a:ext cx="10360089" cy="9171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de-AT" dirty="0"/>
              <a:t>„Gesund werden: Wo bin ich richtig?“ fasst mehrere Handlungsfelder des Gesundheitssystems ins Auge.</a:t>
            </a:r>
          </a:p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de-AT" dirty="0"/>
              <a:t>Grundlage dafür sind umfangreiche wissenschaftliche Recherchen sowie Patient*innen- und Mitarbeiter*</a:t>
            </a:r>
            <a:r>
              <a:rPr lang="de-AT" dirty="0" err="1"/>
              <a:t>innenbefragungen</a:t>
            </a:r>
            <a:r>
              <a:rPr lang="de-AT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70733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39083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AT" sz="3200" b="1" dirty="0">
                <a:latin typeface="Cambria" panose="02040503050406030204" pitchFamily="18" charset="0"/>
                <a:ea typeface="Cambria" panose="02040503050406030204" pitchFamily="18" charset="0"/>
              </a:rPr>
              <a:t>Ziele für die Bevölkerung</a:t>
            </a:r>
            <a:endParaRPr lang="de-DE" sz="32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6A04D233-8B36-4E26-A613-3E90020C9E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AT" dirty="0"/>
              <a:t>Orientierung im Gesundheitssystem verbessern</a:t>
            </a:r>
          </a:p>
          <a:p>
            <a:r>
              <a:rPr lang="de-AT" dirty="0"/>
              <a:t>Bewusstsein für Strukturen, Abläufe und Regeln schaffen</a:t>
            </a:r>
          </a:p>
          <a:p>
            <a:r>
              <a:rPr lang="de-AT" dirty="0"/>
              <a:t>Gesundheitskompetenz fördern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78937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3" r="9976" b="62415"/>
          <a:stretch/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2559620"/>
            <a:ext cx="12191999" cy="1574930"/>
          </a:xfrm>
        </p:spPr>
        <p:txBody>
          <a:bodyPr anchor="ctr" anchorCtr="0">
            <a:normAutofit/>
          </a:bodyPr>
          <a:lstStyle/>
          <a:p>
            <a:pPr>
              <a:spcAft>
                <a:spcPts val="600"/>
              </a:spcAft>
            </a:pPr>
            <a:r>
              <a:rPr lang="de-DE" sz="4800" b="1" dirty="0">
                <a:latin typeface="Cambria" panose="02040503050406030204" pitchFamily="18" charset="0"/>
                <a:ea typeface="Cambria" panose="02040503050406030204" pitchFamily="18" charset="0"/>
              </a:rPr>
              <a:t>Maßnahmen für die Bevölkerung</a:t>
            </a:r>
            <a:endParaRPr lang="de-AT" sz="48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Grafik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5353" y="236015"/>
            <a:ext cx="1786942" cy="1773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90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hteck 10"/>
          <p:cNvSpPr/>
          <p:nvPr/>
        </p:nvSpPr>
        <p:spPr>
          <a:xfrm>
            <a:off x="2950466" y="5300178"/>
            <a:ext cx="439391" cy="5867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838" y="1605733"/>
            <a:ext cx="5325128" cy="3694445"/>
          </a:xfrm>
          <a:prstGeom prst="rect">
            <a:avLst/>
          </a:prstGeom>
          <a:ln w="38100">
            <a:solidFill>
              <a:schemeClr val="tx1"/>
            </a:solidFill>
          </a:ln>
        </p:spPr>
      </p:pic>
      <p:sp>
        <p:nvSpPr>
          <p:cNvPr id="12" name="Rechteck 11"/>
          <p:cNvSpPr/>
          <p:nvPr/>
        </p:nvSpPr>
        <p:spPr>
          <a:xfrm>
            <a:off x="2131160" y="5886916"/>
            <a:ext cx="2078001" cy="140861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272875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Information &amp; Orientierung                                           verbessern (1/2)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pic>
        <p:nvPicPr>
          <p:cNvPr id="19" name="Grafik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62207" y="182539"/>
            <a:ext cx="4584494" cy="649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16982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40549" y="390838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Information &amp; Orientierung                                           verbessern (2/2)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pic>
        <p:nvPicPr>
          <p:cNvPr id="10" name="Grafik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7920" y="183867"/>
            <a:ext cx="4589858" cy="6527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7075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29916" y="20813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Gesundheitskompetenz stärken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830087" y="1173667"/>
            <a:ext cx="2909177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600" dirty="0"/>
              <a:t>Stärkung der Eigenversorgung</a:t>
            </a:r>
            <a:endParaRPr lang="de-AT" sz="1600" b="1" u="sng" dirty="0"/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6025" y="1672172"/>
            <a:ext cx="3009963" cy="4281708"/>
          </a:xfrm>
          <a:prstGeom prst="rect">
            <a:avLst/>
          </a:prstGeom>
        </p:spPr>
      </p:pic>
      <p:sp>
        <p:nvSpPr>
          <p:cNvPr id="20" name="Inhaltsplatzhalter 2"/>
          <p:cNvSpPr txBox="1">
            <a:spLocks/>
          </p:cNvSpPr>
          <p:nvPr/>
        </p:nvSpPr>
        <p:spPr>
          <a:xfrm>
            <a:off x="4337119" y="1181765"/>
            <a:ext cx="3702555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defPPr>
              <a:defRPr lang="de-DE"/>
            </a:defPPr>
            <a:lvl1pPr indent="0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None/>
              <a:defRPr sz="1600"/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de-DE" dirty="0"/>
              <a:t>Handouts für häufige Beschwerdebilder</a:t>
            </a:r>
            <a:endParaRPr lang="de-AT" dirty="0"/>
          </a:p>
        </p:txBody>
      </p:sp>
      <p:sp>
        <p:nvSpPr>
          <p:cNvPr id="21" name="Inhaltsplatzhalter 2"/>
          <p:cNvSpPr txBox="1">
            <a:spLocks/>
          </p:cNvSpPr>
          <p:nvPr/>
        </p:nvSpPr>
        <p:spPr>
          <a:xfrm>
            <a:off x="8938481" y="1178393"/>
            <a:ext cx="3249606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600" dirty="0"/>
              <a:t>Video-Tutorials</a:t>
            </a:r>
            <a:endParaRPr lang="de-AT" sz="1600" dirty="0"/>
          </a:p>
        </p:txBody>
      </p:sp>
      <p:pic>
        <p:nvPicPr>
          <p:cNvPr id="22" name="Grafik 2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29432" y="1695485"/>
            <a:ext cx="3707111" cy="2073469"/>
          </a:xfrm>
          <a:prstGeom prst="rect">
            <a:avLst/>
          </a:prstGeom>
        </p:spPr>
      </p:pic>
      <p:pic>
        <p:nvPicPr>
          <p:cNvPr id="23" name="Grafik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3843" y="1695485"/>
            <a:ext cx="2513459" cy="3527662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4" name="Grafik 2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92172">
            <a:off x="3849189" y="2478407"/>
            <a:ext cx="2537831" cy="3592007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pic>
        <p:nvPicPr>
          <p:cNvPr id="25" name="Grafik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 rot="554775">
            <a:off x="5354678" y="1758778"/>
            <a:ext cx="3214604" cy="4528705"/>
          </a:xfrm>
          <a:prstGeom prst="rect">
            <a:avLst/>
          </a:prstGeom>
          <a:ln>
            <a:solidFill>
              <a:schemeClr val="bg1">
                <a:lumMod val="85000"/>
              </a:schemeClr>
            </a:solidFill>
          </a:ln>
        </p:spPr>
      </p:pic>
      <p:sp>
        <p:nvSpPr>
          <p:cNvPr id="3" name="Textfeld 2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</p:spTree>
    <p:extLst>
      <p:ext uri="{BB962C8B-B14F-4D97-AF65-F5344CB8AC3E}">
        <p14:creationId xmlns:p14="http://schemas.microsoft.com/office/powerpoint/2010/main" val="2904556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2" y="6105420"/>
            <a:ext cx="12184175" cy="752580"/>
          </a:xfrm>
          <a:prstGeom prst="rect">
            <a:avLst/>
          </a:prstGeom>
        </p:spPr>
      </p:pic>
      <p:pic>
        <p:nvPicPr>
          <p:cNvPr id="5" name="Grafik 12" descr="image00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8449" y="5499413"/>
            <a:ext cx="1539345" cy="1212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el 1"/>
          <p:cNvSpPr txBox="1">
            <a:spLocks/>
          </p:cNvSpPr>
          <p:nvPr/>
        </p:nvSpPr>
        <p:spPr>
          <a:xfrm>
            <a:off x="529916" y="20813"/>
            <a:ext cx="1096283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2400"/>
              </a:spcBef>
            </a:pPr>
            <a:r>
              <a:rPr lang="de-DE" sz="3200" b="1" dirty="0">
                <a:latin typeface="Cambria" panose="02040503050406030204" pitchFamily="18" charset="0"/>
                <a:ea typeface="Cambria" panose="02040503050406030204" pitchFamily="18" charset="0"/>
              </a:rPr>
              <a:t>Kommunikation fördern</a:t>
            </a:r>
          </a:p>
        </p:txBody>
      </p:sp>
      <p:sp>
        <p:nvSpPr>
          <p:cNvPr id="14" name="Inhaltsplatzhalter 2"/>
          <p:cNvSpPr txBox="1">
            <a:spLocks/>
          </p:cNvSpPr>
          <p:nvPr/>
        </p:nvSpPr>
        <p:spPr>
          <a:xfrm>
            <a:off x="577690" y="1116380"/>
            <a:ext cx="4236906" cy="86086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600"/>
              </a:spcBef>
              <a:buFont typeface="Arial" panose="020B0604020202020204" pitchFamily="34" charset="0"/>
              <a:buNone/>
            </a:pPr>
            <a:r>
              <a:rPr lang="de-DE" sz="1800" dirty="0"/>
              <a:t>Vorbereitung auf das Behandlungsgespräch</a:t>
            </a:r>
            <a:endParaRPr lang="de-AT" sz="1800" b="1" u="sng" dirty="0"/>
          </a:p>
        </p:txBody>
      </p:sp>
      <p:sp>
        <p:nvSpPr>
          <p:cNvPr id="10" name="Textfeld 9"/>
          <p:cNvSpPr txBox="1"/>
          <p:nvPr/>
        </p:nvSpPr>
        <p:spPr>
          <a:xfrm>
            <a:off x="540549" y="6300942"/>
            <a:ext cx="323296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AT" sz="1600" b="1" dirty="0"/>
              <a:t>www.wobinichrichtig.at</a:t>
            </a:r>
          </a:p>
        </p:txBody>
      </p:sp>
      <p:pic>
        <p:nvPicPr>
          <p:cNvPr id="13" name="Grafik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19836" y="345233"/>
            <a:ext cx="4535361" cy="641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1432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193</Words>
  <Application>Microsoft Office PowerPoint</Application>
  <PresentationFormat>Breitbild</PresentationFormat>
  <Paragraphs>36</Paragraphs>
  <Slides>12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Cambria</vt:lpstr>
      <vt:lpstr>Office Theme</vt:lpstr>
      <vt:lpstr> Gesund werden.  Wo bin ich richtig?</vt:lpstr>
      <vt:lpstr>PowerPoint-Präsentation</vt:lpstr>
      <vt:lpstr>PowerPoint-Präsentation</vt:lpstr>
      <vt:lpstr>PowerPoint-Präsentation</vt:lpstr>
      <vt:lpstr>Maßnahmen für die Bevölkerung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Land Oberösterreich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Der gelungene Patientenkontakt "Gesundwerden.Wobinichrichtig?"</dc:title>
  <dc:creator>Gebetsberger, Monika</dc:creator>
  <cp:lastModifiedBy>Kaser, Eva</cp:lastModifiedBy>
  <cp:revision>180</cp:revision>
  <dcterms:created xsi:type="dcterms:W3CDTF">2020-01-29T09:50:05Z</dcterms:created>
  <dcterms:modified xsi:type="dcterms:W3CDTF">2022-11-11T06:46:33Z</dcterms:modified>
</cp:coreProperties>
</file>