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313" r:id="rId4"/>
    <p:sldId id="302" r:id="rId5"/>
    <p:sldId id="295" r:id="rId6"/>
    <p:sldId id="305" r:id="rId7"/>
    <p:sldId id="301" r:id="rId8"/>
    <p:sldId id="304" r:id="rId9"/>
    <p:sldId id="271" r:id="rId10"/>
    <p:sldId id="281" r:id="rId11"/>
    <p:sldId id="283" r:id="rId12"/>
    <p:sldId id="261" r:id="rId13"/>
    <p:sldId id="311" r:id="rId14"/>
    <p:sldId id="306" r:id="rId15"/>
    <p:sldId id="320" r:id="rId16"/>
    <p:sldId id="310" r:id="rId17"/>
    <p:sldId id="292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rmberger, Sabine" initials="SS" lastIdx="12" clrIdx="0">
    <p:extLst>
      <p:ext uri="{19B8F6BF-5375-455C-9EA6-DF929625EA0E}">
        <p15:presenceInfo xmlns:p15="http://schemas.microsoft.com/office/powerpoint/2012/main" userId="Sturmberger, Sabi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CDE7"/>
    <a:srgbClr val="FDB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0363-B8EE-4D02-9505-AAF5B160C153}" type="datetimeFigureOut">
              <a:rPr lang="de-AT" smtClean="0"/>
              <a:t>11.11.2022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8FA2-9EDC-4E4D-ACB7-94CF3EE2D59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439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0363-B8EE-4D02-9505-AAF5B160C153}" type="datetimeFigureOut">
              <a:rPr lang="de-AT" smtClean="0"/>
              <a:t>11.11.2022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8FA2-9EDC-4E4D-ACB7-94CF3EE2D59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126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0363-B8EE-4D02-9505-AAF5B160C153}" type="datetimeFigureOut">
              <a:rPr lang="de-AT" smtClean="0"/>
              <a:t>11.11.2022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8FA2-9EDC-4E4D-ACB7-94CF3EE2D59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89694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0363-B8EE-4D02-9505-AAF5B160C153}" type="datetimeFigureOut">
              <a:rPr lang="de-AT" smtClean="0"/>
              <a:t>11.11.2022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8FA2-9EDC-4E4D-ACB7-94CF3EE2D59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9897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0363-B8EE-4D02-9505-AAF5B160C153}" type="datetimeFigureOut">
              <a:rPr lang="de-AT" smtClean="0"/>
              <a:t>11.11.2022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8FA2-9EDC-4E4D-ACB7-94CF3EE2D59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840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0363-B8EE-4D02-9505-AAF5B160C153}" type="datetimeFigureOut">
              <a:rPr lang="de-AT" smtClean="0"/>
              <a:t>11.11.2022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8FA2-9EDC-4E4D-ACB7-94CF3EE2D59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0372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0363-B8EE-4D02-9505-AAF5B160C153}" type="datetimeFigureOut">
              <a:rPr lang="de-AT" smtClean="0"/>
              <a:t>11.11.2022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8FA2-9EDC-4E4D-ACB7-94CF3EE2D59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46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0363-B8EE-4D02-9505-AAF5B160C153}" type="datetimeFigureOut">
              <a:rPr lang="de-AT" smtClean="0"/>
              <a:t>11.11.2022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8FA2-9EDC-4E4D-ACB7-94CF3EE2D59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4889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0363-B8EE-4D02-9505-AAF5B160C153}" type="datetimeFigureOut">
              <a:rPr lang="de-AT" smtClean="0"/>
              <a:t>11.11.2022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8FA2-9EDC-4E4D-ACB7-94CF3EE2D59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2088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0363-B8EE-4D02-9505-AAF5B160C153}" type="datetimeFigureOut">
              <a:rPr lang="de-AT" smtClean="0"/>
              <a:t>11.11.2022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8FA2-9EDC-4E4D-ACB7-94CF3EE2D59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0275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0363-B8EE-4D02-9505-AAF5B160C153}" type="datetimeFigureOut">
              <a:rPr lang="de-AT" smtClean="0"/>
              <a:t>11.11.2022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8FA2-9EDC-4E4D-ACB7-94CF3EE2D59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440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30363-B8EE-4D02-9505-AAF5B160C153}" type="datetimeFigureOut">
              <a:rPr lang="de-AT" smtClean="0"/>
              <a:t>11.11.2022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28FA2-9EDC-4E4D-ACB7-94CF3EE2D59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6807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6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5.png"/><Relationship Id="rId5" Type="http://schemas.openxmlformats.org/officeDocument/2006/relationships/image" Target="../media/image18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obinichrichtig.at/cdscontent/load?contentid=10008.739399&amp;version=160145237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" r="9976" b="6241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" y="1524419"/>
            <a:ext cx="12191999" cy="1574930"/>
          </a:xfrm>
        </p:spPr>
        <p:txBody>
          <a:bodyPr anchor="ctr" anchorCtr="0">
            <a:normAutofit fontScale="90000"/>
          </a:bodyPr>
          <a:lstStyle/>
          <a:p>
            <a:pPr>
              <a:spcAft>
                <a:spcPts val="600"/>
              </a:spcAft>
            </a:pPr>
            <a:br>
              <a:rPr lang="de-DE" sz="2800" dirty="0"/>
            </a:br>
            <a:r>
              <a:rPr lang="de-DE" b="1" dirty="0">
                <a:latin typeface="Cambria" panose="02040503050406030204" pitchFamily="18" charset="0"/>
                <a:ea typeface="Cambria" panose="02040503050406030204" pitchFamily="18" charset="0"/>
              </a:rPr>
              <a:t>Gesund werden. </a:t>
            </a:r>
            <a:br>
              <a:rPr lang="de-DE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de-DE" b="1" dirty="0">
                <a:latin typeface="Cambria" panose="02040503050406030204" pitchFamily="18" charset="0"/>
                <a:ea typeface="Cambria" panose="02040503050406030204" pitchFamily="18" charset="0"/>
              </a:rPr>
              <a:t>Wo bin ich richtig?</a:t>
            </a:r>
            <a:endParaRPr lang="de-AT" sz="33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428" y="3758652"/>
            <a:ext cx="2393191" cy="237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96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" y="6105420"/>
            <a:ext cx="12184175" cy="752580"/>
          </a:xfrm>
          <a:prstGeom prst="rect">
            <a:avLst/>
          </a:prstGeom>
        </p:spPr>
      </p:pic>
      <p:pic>
        <p:nvPicPr>
          <p:cNvPr id="5" name="Grafik 1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49" y="5499413"/>
            <a:ext cx="1539345" cy="121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529916" y="20813"/>
            <a:ext cx="109628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2400"/>
              </a:spcBef>
            </a:pPr>
            <a:r>
              <a:rPr lang="de-DE" sz="3200" b="1" dirty="0">
                <a:latin typeface="Cambria" panose="02040503050406030204" pitchFamily="18" charset="0"/>
                <a:ea typeface="Cambria" panose="02040503050406030204" pitchFamily="18" charset="0"/>
              </a:rPr>
              <a:t>Kommunikation fördern</a:t>
            </a:r>
          </a:p>
        </p:txBody>
      </p:sp>
      <p:sp>
        <p:nvSpPr>
          <p:cNvPr id="14" name="Inhaltsplatzhalter 2"/>
          <p:cNvSpPr txBox="1">
            <a:spLocks/>
          </p:cNvSpPr>
          <p:nvPr/>
        </p:nvSpPr>
        <p:spPr>
          <a:xfrm>
            <a:off x="577690" y="1116380"/>
            <a:ext cx="4236906" cy="860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e-DE" sz="1800" dirty="0"/>
              <a:t>Vorbereitung auf das Behandlungsgespräch</a:t>
            </a:r>
            <a:endParaRPr lang="de-AT" sz="1800" b="1" u="sng" dirty="0"/>
          </a:p>
        </p:txBody>
      </p:sp>
      <p:sp>
        <p:nvSpPr>
          <p:cNvPr id="10" name="Textfeld 9"/>
          <p:cNvSpPr txBox="1"/>
          <p:nvPr/>
        </p:nvSpPr>
        <p:spPr>
          <a:xfrm>
            <a:off x="540549" y="6300942"/>
            <a:ext cx="3232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/>
              <a:t>www.wobinichrichtig.at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9836" y="345233"/>
            <a:ext cx="4535361" cy="641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43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" y="6105420"/>
            <a:ext cx="12184175" cy="752580"/>
          </a:xfrm>
          <a:prstGeom prst="rect">
            <a:avLst/>
          </a:prstGeom>
        </p:spPr>
      </p:pic>
      <p:pic>
        <p:nvPicPr>
          <p:cNvPr id="5" name="Grafik 1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49" y="5499413"/>
            <a:ext cx="1539345" cy="121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529916" y="20813"/>
            <a:ext cx="109628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2400"/>
              </a:spcBef>
            </a:pPr>
            <a:r>
              <a:rPr lang="de-DE" sz="3200" b="1" dirty="0">
                <a:latin typeface="Cambria" panose="02040503050406030204" pitchFamily="18" charset="0"/>
                <a:ea typeface="Cambria" panose="02040503050406030204" pitchFamily="18" charset="0"/>
              </a:rPr>
              <a:t>Konflikte vorbeugen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2561" y="275964"/>
            <a:ext cx="4549336" cy="643546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40549" y="6300942"/>
            <a:ext cx="3232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/>
              <a:t>www.wobinichrichtig.at</a:t>
            </a:r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550475" y="1242869"/>
            <a:ext cx="5878317" cy="587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de-DE" sz="1800" dirty="0"/>
              <a:t>Verhaltens-Guidelines </a:t>
            </a:r>
            <a:r>
              <a:rPr lang="de-AT" sz="1800" dirty="0"/>
              <a:t>für Gesundheitsversorgungseinrichtungen</a:t>
            </a:r>
            <a:endParaRPr lang="de-AT" sz="1800" b="1" u="sng" dirty="0"/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de-AT" sz="1800" b="1" u="sng" dirty="0"/>
          </a:p>
        </p:txBody>
      </p:sp>
    </p:spTree>
    <p:extLst>
      <p:ext uri="{BB962C8B-B14F-4D97-AF65-F5344CB8AC3E}">
        <p14:creationId xmlns:p14="http://schemas.microsoft.com/office/powerpoint/2010/main" val="1997910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84984" y="1845360"/>
            <a:ext cx="3186007" cy="86086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sz="1800" dirty="0"/>
              <a:t>Website: wobinichrichtig.at</a:t>
            </a:r>
            <a:endParaRPr lang="de-AT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" y="6105420"/>
            <a:ext cx="12184175" cy="752580"/>
          </a:xfrm>
          <a:prstGeom prst="rect">
            <a:avLst/>
          </a:prstGeom>
        </p:spPr>
      </p:pic>
      <p:pic>
        <p:nvPicPr>
          <p:cNvPr id="5" name="Grafik 1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49" y="5499413"/>
            <a:ext cx="1539345" cy="121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792530" y="353488"/>
            <a:ext cx="109628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2400"/>
              </a:spcBef>
            </a:pPr>
            <a:r>
              <a:rPr lang="de-DE" sz="3200" b="1" dirty="0">
                <a:latin typeface="Cambria" panose="02040503050406030204" pitchFamily="18" charset="0"/>
                <a:ea typeface="Cambria" panose="02040503050406030204" pitchFamily="18" charset="0"/>
              </a:rPr>
              <a:t>Vielfältige Materialien</a:t>
            </a:r>
          </a:p>
          <a:p>
            <a:pPr>
              <a:spcBef>
                <a:spcPts val="0"/>
              </a:spcBef>
            </a:pPr>
            <a:r>
              <a:rPr lang="de-DE" sz="3200" b="1" dirty="0">
                <a:latin typeface="Cambria" panose="02040503050406030204" pitchFamily="18" charset="0"/>
                <a:ea typeface="Cambria" panose="02040503050406030204" pitchFamily="18" charset="0"/>
              </a:rPr>
              <a:t>leicht lesbar, qualitätsgesichert &amp; mehrsprachig</a:t>
            </a:r>
          </a:p>
        </p:txBody>
      </p:sp>
      <p:sp>
        <p:nvSpPr>
          <p:cNvPr id="14" name="Inhaltsplatzhalter 2"/>
          <p:cNvSpPr txBox="1">
            <a:spLocks/>
          </p:cNvSpPr>
          <p:nvPr/>
        </p:nvSpPr>
        <p:spPr>
          <a:xfrm>
            <a:off x="4867666" y="1845360"/>
            <a:ext cx="3092529" cy="860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e-DE" sz="1800" dirty="0"/>
              <a:t>Plakate, Flyer, Handouts</a:t>
            </a:r>
            <a:endParaRPr lang="de-AT" sz="1800" b="1" u="sng" dirty="0"/>
          </a:p>
        </p:txBody>
      </p:sp>
      <p:sp>
        <p:nvSpPr>
          <p:cNvPr id="16" name="Inhaltsplatzhalter 2"/>
          <p:cNvSpPr txBox="1">
            <a:spLocks/>
          </p:cNvSpPr>
          <p:nvPr/>
        </p:nvSpPr>
        <p:spPr>
          <a:xfrm>
            <a:off x="8364413" y="1849311"/>
            <a:ext cx="2939642" cy="4818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e-DE" sz="1800" dirty="0"/>
              <a:t>Projektfilm &amp; Video-Tutorials</a:t>
            </a:r>
            <a:endParaRPr lang="de-AT" sz="1800" b="1" u="sng" dirty="0"/>
          </a:p>
        </p:txBody>
      </p:sp>
      <p:sp>
        <p:nvSpPr>
          <p:cNvPr id="17" name="Inhaltsplatzhalter 2"/>
          <p:cNvSpPr txBox="1">
            <a:spLocks/>
          </p:cNvSpPr>
          <p:nvPr/>
        </p:nvSpPr>
        <p:spPr>
          <a:xfrm>
            <a:off x="10996173" y="3461801"/>
            <a:ext cx="759192" cy="860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e-DE" sz="2400" b="1" dirty="0"/>
              <a:t>&gt;&gt;</a:t>
            </a:r>
            <a:endParaRPr lang="de-AT" sz="2400" b="1" u="sng" dirty="0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078" y="2711274"/>
            <a:ext cx="3207520" cy="213533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4413" y="2634210"/>
            <a:ext cx="3186007" cy="1782004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4576" y="2634210"/>
            <a:ext cx="2129355" cy="298856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92172">
            <a:off x="4928103" y="2917077"/>
            <a:ext cx="2150003" cy="304308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54775">
            <a:off x="4284575" y="3654738"/>
            <a:ext cx="2129356" cy="299981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831866D-EB46-47AC-871F-4D0FAA3423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296340">
            <a:off x="6539327" y="3567979"/>
            <a:ext cx="1643811" cy="233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66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" r="9976" b="6241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559620"/>
            <a:ext cx="12191999" cy="1574930"/>
          </a:xfrm>
        </p:spPr>
        <p:txBody>
          <a:bodyPr anchor="ctr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de-DE" sz="4800" b="1" dirty="0">
                <a:latin typeface="Cambria" panose="02040503050406030204" pitchFamily="18" charset="0"/>
                <a:ea typeface="Cambria" panose="02040503050406030204" pitchFamily="18" charset="0"/>
              </a:rPr>
              <a:t>Maßnahmen für Menschen in Gesundheitsberufen</a:t>
            </a:r>
            <a:endParaRPr lang="de-AT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353" y="236015"/>
            <a:ext cx="1786942" cy="177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55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" y="6105420"/>
            <a:ext cx="12184175" cy="752580"/>
          </a:xfrm>
          <a:prstGeom prst="rect">
            <a:avLst/>
          </a:prstGeom>
        </p:spPr>
      </p:pic>
      <p:pic>
        <p:nvPicPr>
          <p:cNvPr id="5" name="Grafik 1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49" y="5499413"/>
            <a:ext cx="1539345" cy="121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540549" y="390838"/>
            <a:ext cx="109628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2400"/>
              </a:spcBef>
            </a:pPr>
            <a:r>
              <a:rPr lang="de-AT" sz="3200" b="1" dirty="0">
                <a:latin typeface="Cambria" panose="02040503050406030204" pitchFamily="18" charset="0"/>
                <a:ea typeface="Cambria" panose="02040503050406030204" pitchFamily="18" charset="0"/>
              </a:rPr>
              <a:t>Ziele für Professionist*innen</a:t>
            </a:r>
            <a:endParaRPr lang="de-DE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0549" y="6300942"/>
            <a:ext cx="3232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/>
              <a:t>www.wobinichrichtig.at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04D233-8B36-4E26-A613-3E90020C9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Kommunikation mit Patient*</a:t>
            </a:r>
            <a:r>
              <a:rPr lang="de-AT" dirty="0" err="1"/>
              <a:t>innenen</a:t>
            </a:r>
            <a:r>
              <a:rPr lang="de-AT" dirty="0"/>
              <a:t> verbessern</a:t>
            </a:r>
          </a:p>
          <a:p>
            <a:r>
              <a:rPr lang="de-AT" dirty="0"/>
              <a:t>Belastungen und Konflikte reduzieren</a:t>
            </a:r>
          </a:p>
          <a:p>
            <a:r>
              <a:rPr lang="de-AT" dirty="0"/>
              <a:t>Sicherheit in Bezug auf gemeinsame Werte und Regeln geben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91224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4928734B-F0E6-4784-9384-7963DAA04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952" y="1786003"/>
            <a:ext cx="3231160" cy="215817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" y="6105420"/>
            <a:ext cx="12184175" cy="752580"/>
          </a:xfrm>
          <a:prstGeom prst="rect">
            <a:avLst/>
          </a:prstGeom>
        </p:spPr>
      </p:pic>
      <p:pic>
        <p:nvPicPr>
          <p:cNvPr id="5" name="Grafik 12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49" y="5499413"/>
            <a:ext cx="1539345" cy="121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540549" y="314068"/>
            <a:ext cx="109628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2400"/>
              </a:spcBef>
            </a:pPr>
            <a:r>
              <a:rPr lang="de-DE" sz="3200" b="1" dirty="0">
                <a:latin typeface="Cambria" panose="02040503050406030204" pitchFamily="18" charset="0"/>
                <a:ea typeface="Cambria" panose="02040503050406030204" pitchFamily="18" charset="0"/>
              </a:rPr>
              <a:t>Für Patient*innen und Mitarbeiter*innen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40549" y="6300942"/>
            <a:ext cx="3232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/>
              <a:t>www.wobinichrichtig.at</a:t>
            </a:r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540548" y="1362816"/>
            <a:ext cx="10962835" cy="865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e-DE" sz="1800" dirty="0"/>
              <a:t>Sämtliche Maßnahmen, die für die Bevölkerung entwickelt wurden, entlasten auch die Health Professionals</a:t>
            </a:r>
            <a:endParaRPr lang="de-AT" sz="1800" b="1" u="sng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2732640-603A-4ECC-BCA7-E072B8BF74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4622" y="1756053"/>
            <a:ext cx="2111329" cy="300458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C7FD609-87E2-415A-A41D-9915B4015A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94528">
            <a:off x="347855" y="2606745"/>
            <a:ext cx="2069833" cy="293134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499AF20-1F24-4373-9DDB-5D66087BB8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9986" y="1894306"/>
            <a:ext cx="2152075" cy="301168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8E4E083-DBDA-4E51-BE72-EACB41F3E6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7303" y="2426355"/>
            <a:ext cx="2511770" cy="329212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92530B7-B957-4716-9AA6-07903C5717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7128" y="4322776"/>
            <a:ext cx="2520129" cy="140703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616759C-A0D3-4ECF-8681-656457CC0F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47273" y="3664586"/>
            <a:ext cx="1853756" cy="263635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332075">
            <a:off x="9336575" y="2936122"/>
            <a:ext cx="2559497" cy="362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1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" y="6105420"/>
            <a:ext cx="12184175" cy="752580"/>
          </a:xfrm>
          <a:prstGeom prst="rect">
            <a:avLst/>
          </a:prstGeom>
        </p:spPr>
      </p:pic>
      <p:pic>
        <p:nvPicPr>
          <p:cNvPr id="5" name="Grafik 1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49" y="5499413"/>
            <a:ext cx="1539345" cy="121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540549" y="18902"/>
            <a:ext cx="109628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2400"/>
              </a:spcBef>
            </a:pPr>
            <a:r>
              <a:rPr lang="de-DE" sz="3200" b="1" dirty="0">
                <a:latin typeface="Cambria" panose="02040503050406030204" pitchFamily="18" charset="0"/>
                <a:ea typeface="Cambria" panose="02040503050406030204" pitchFamily="18" charset="0"/>
              </a:rPr>
              <a:t>Für Professionist*innen:                                        Kommunikation fördern &amp; Konflikte vorbeugen</a:t>
            </a:r>
          </a:p>
        </p:txBody>
      </p:sp>
      <p:sp>
        <p:nvSpPr>
          <p:cNvPr id="21" name="Inhaltsplatzhalter 2"/>
          <p:cNvSpPr txBox="1">
            <a:spLocks/>
          </p:cNvSpPr>
          <p:nvPr/>
        </p:nvSpPr>
        <p:spPr>
          <a:xfrm>
            <a:off x="540549" y="1932494"/>
            <a:ext cx="7277522" cy="519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e-DE" sz="1600" dirty="0"/>
              <a:t>Video-Tutorials mit Leitfaden für gelungene Kommunikation</a:t>
            </a:r>
            <a:endParaRPr lang="de-AT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540549" y="6300942"/>
            <a:ext cx="3232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/>
              <a:t>www.wobinichrichtig.at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6" t="19543" r="30105" b="29037"/>
          <a:stretch/>
        </p:blipFill>
        <p:spPr>
          <a:xfrm rot="5400000">
            <a:off x="3687111" y="1915636"/>
            <a:ext cx="3500846" cy="4275404"/>
          </a:xfrm>
          <a:prstGeom prst="rect">
            <a:avLst/>
          </a:prstGeom>
        </p:spPr>
      </p:pic>
      <p:sp>
        <p:nvSpPr>
          <p:cNvPr id="17" name="Inhaltsplatzhalter 2"/>
          <p:cNvSpPr txBox="1">
            <a:spLocks/>
          </p:cNvSpPr>
          <p:nvPr/>
        </p:nvSpPr>
        <p:spPr>
          <a:xfrm>
            <a:off x="6095999" y="2222971"/>
            <a:ext cx="5145895" cy="1077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de-AT" sz="16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C5BF8D8-5959-4BFE-9D80-C7BF3E8A85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38"/>
          <a:stretch/>
        </p:blipFill>
        <p:spPr>
          <a:xfrm>
            <a:off x="7786637" y="1137644"/>
            <a:ext cx="3973467" cy="557026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BCD0F26-1D53-45E4-8E0A-68245728C2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741" r="16743"/>
          <a:stretch/>
        </p:blipFill>
        <p:spPr>
          <a:xfrm>
            <a:off x="671804" y="3053910"/>
            <a:ext cx="2416628" cy="191961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4AE5323D-D60D-41F7-800F-543E28CD07ED}"/>
              </a:ext>
            </a:extLst>
          </p:cNvPr>
          <p:cNvSpPr/>
          <p:nvPr/>
        </p:nvSpPr>
        <p:spPr>
          <a:xfrm>
            <a:off x="540549" y="1344465"/>
            <a:ext cx="69911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600" dirty="0"/>
              <a:t>Kommunikationstrainings &amp; Verbesserungsvorschläge bei der Gestaltung von Warte- und Kommunikationsbereichen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1643065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" r="9976" b="6241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580" y="1159042"/>
            <a:ext cx="4605512" cy="4572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6963ED1-6020-4913-92EC-A1B54C0E6E64}"/>
              </a:ext>
            </a:extLst>
          </p:cNvPr>
          <p:cNvSpPr txBox="1"/>
          <p:nvPr/>
        </p:nvSpPr>
        <p:spPr>
          <a:xfrm>
            <a:off x="74645" y="6131654"/>
            <a:ext cx="11999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Eine Initiative der Partner*innen im oberösterreichischen Gesundheitswesen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3DC75A9-BFC6-44BF-B538-E4C9EECF6F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88" y="5960701"/>
            <a:ext cx="1986260" cy="74201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D7191E3-BC52-4495-8F28-1F5AD7B141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169" y="5975231"/>
            <a:ext cx="2297643" cy="72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71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" y="6105420"/>
            <a:ext cx="12184175" cy="752580"/>
          </a:xfrm>
          <a:prstGeom prst="rect">
            <a:avLst/>
          </a:prstGeom>
        </p:spPr>
      </p:pic>
      <p:pic>
        <p:nvPicPr>
          <p:cNvPr id="5" name="Grafik 1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49" y="5499413"/>
            <a:ext cx="1539345" cy="121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061352" y="2528359"/>
            <a:ext cx="40692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2400"/>
              </a:spcBef>
            </a:pPr>
            <a:r>
              <a:rPr lang="de-DE" sz="3200" b="1" dirty="0">
                <a:latin typeface="Cambria" panose="02040503050406030204" pitchFamily="18" charset="0"/>
                <a:ea typeface="Cambria" panose="02040503050406030204" pitchFamily="18" charset="0"/>
              </a:rPr>
              <a:t>Einstieg: Projektfilm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40549" y="6300942"/>
            <a:ext cx="3232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/>
              <a:t>www.wobinichrichtig.at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384D2A6-5136-4323-8E53-C099E5B07485}"/>
              </a:ext>
            </a:extLst>
          </p:cNvPr>
          <p:cNvSpPr/>
          <p:nvPr/>
        </p:nvSpPr>
        <p:spPr>
          <a:xfrm>
            <a:off x="3169297" y="3853922"/>
            <a:ext cx="58534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100" dirty="0">
                <a:hlinkClick r:id="rId4"/>
              </a:rPr>
              <a:t>https://www.wobinichrichtig.at/cdscontent/load?contentid=10008.739399&amp;version=1601452378</a:t>
            </a:r>
            <a:r>
              <a:rPr lang="de-AT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9698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" y="6105420"/>
            <a:ext cx="12184175" cy="752580"/>
          </a:xfrm>
          <a:prstGeom prst="rect">
            <a:avLst/>
          </a:prstGeom>
        </p:spPr>
      </p:pic>
      <p:pic>
        <p:nvPicPr>
          <p:cNvPr id="5" name="Grafik 1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49" y="5499413"/>
            <a:ext cx="1539345" cy="121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540549" y="390838"/>
            <a:ext cx="109628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2400"/>
              </a:spcBef>
            </a:pPr>
            <a:r>
              <a:rPr lang="de-AT" sz="3200" b="1" dirty="0">
                <a:latin typeface="Cambria" panose="02040503050406030204" pitchFamily="18" charset="0"/>
                <a:ea typeface="Cambria" panose="02040503050406030204" pitchFamily="18" charset="0"/>
              </a:rPr>
              <a:t>Ausgangslage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40549" y="6300942"/>
            <a:ext cx="3232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/>
              <a:t>www.wobinichrichtig.at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4C93524-B448-4971-A811-B759331E1258}"/>
              </a:ext>
            </a:extLst>
          </p:cNvPr>
          <p:cNvSpPr/>
          <p:nvPr/>
        </p:nvSpPr>
        <p:spPr>
          <a:xfrm>
            <a:off x="540548" y="1631198"/>
            <a:ext cx="10217647" cy="1900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AT" sz="2800" dirty="0"/>
              <a:t>Mitarbeiter*innen-Befragungen in den OÖ. Akutambulanzen und beim Roten Kreuz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AT" sz="2800" dirty="0"/>
              <a:t>Interviews mit Patient*innen in OÖ. Akutambulanzen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AT" sz="2800" dirty="0"/>
              <a:t>Wissenschaftliche Recherchen</a:t>
            </a:r>
          </a:p>
        </p:txBody>
      </p:sp>
    </p:spTree>
    <p:extLst>
      <p:ext uri="{BB962C8B-B14F-4D97-AF65-F5344CB8AC3E}">
        <p14:creationId xmlns:p14="http://schemas.microsoft.com/office/powerpoint/2010/main" val="1680356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3">
            <a:extLst>
              <a:ext uri="{FF2B5EF4-FFF2-40B4-BE49-F238E27FC236}">
                <a16:creationId xmlns:a16="http://schemas.microsoft.com/office/drawing/2014/main" id="{32E02C58-08C9-4CA5-BE95-5AABAA3895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9753" y="1984114"/>
            <a:ext cx="6381679" cy="445960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" y="6105420"/>
            <a:ext cx="12184175" cy="752580"/>
          </a:xfrm>
          <a:prstGeom prst="rect">
            <a:avLst/>
          </a:prstGeom>
        </p:spPr>
      </p:pic>
      <p:pic>
        <p:nvPicPr>
          <p:cNvPr id="5" name="Grafik 12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49" y="5499413"/>
            <a:ext cx="1539345" cy="121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540549" y="390838"/>
            <a:ext cx="109628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2400"/>
              </a:spcBef>
            </a:pPr>
            <a:r>
              <a:rPr lang="de-AT" sz="3200" b="1" dirty="0">
                <a:latin typeface="Cambria" panose="02040503050406030204" pitchFamily="18" charset="0"/>
                <a:ea typeface="Cambria" panose="02040503050406030204" pitchFamily="18" charset="0"/>
              </a:rPr>
              <a:t>Handlungsfelder</a:t>
            </a:r>
            <a:endParaRPr lang="de-DE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0549" y="6300942"/>
            <a:ext cx="3232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/>
              <a:t>www.wobinichrichtig.at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B536206-2EBE-438F-8E20-AFED24C2B42E}"/>
              </a:ext>
            </a:extLst>
          </p:cNvPr>
          <p:cNvSpPr/>
          <p:nvPr/>
        </p:nvSpPr>
        <p:spPr>
          <a:xfrm>
            <a:off x="540549" y="1405234"/>
            <a:ext cx="1036008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AT" dirty="0"/>
              <a:t>Auf Basis der wissenschaftlichen Recherchen sowie Patient*innen- und Mitarbeiter*</a:t>
            </a:r>
            <a:r>
              <a:rPr lang="de-AT" dirty="0" err="1"/>
              <a:t>innenbefragungen</a:t>
            </a:r>
            <a:r>
              <a:rPr lang="de-AT" dirty="0"/>
              <a:t> wurden vier zentrale Handlungsfelder abgeleitet, an denen das Programm ansetzt.</a:t>
            </a:r>
          </a:p>
        </p:txBody>
      </p:sp>
    </p:spTree>
    <p:extLst>
      <p:ext uri="{BB962C8B-B14F-4D97-AF65-F5344CB8AC3E}">
        <p14:creationId xmlns:p14="http://schemas.microsoft.com/office/powerpoint/2010/main" val="970733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" r="9976" b="6241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559620"/>
            <a:ext cx="12191999" cy="1574930"/>
          </a:xfrm>
        </p:spPr>
        <p:txBody>
          <a:bodyPr anchor="ctr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de-DE" sz="4800" b="1" dirty="0">
                <a:latin typeface="Cambria" panose="02040503050406030204" pitchFamily="18" charset="0"/>
                <a:ea typeface="Cambria" panose="02040503050406030204" pitchFamily="18" charset="0"/>
              </a:rPr>
              <a:t>Maßnahmen für die Bevölkerung</a:t>
            </a:r>
            <a:endParaRPr lang="de-AT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353" y="236015"/>
            <a:ext cx="1786942" cy="177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90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" y="6105420"/>
            <a:ext cx="12184175" cy="752580"/>
          </a:xfrm>
          <a:prstGeom prst="rect">
            <a:avLst/>
          </a:prstGeom>
        </p:spPr>
      </p:pic>
      <p:pic>
        <p:nvPicPr>
          <p:cNvPr id="5" name="Grafik 1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49" y="5499413"/>
            <a:ext cx="1539345" cy="121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540549" y="390838"/>
            <a:ext cx="109628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2400"/>
              </a:spcBef>
            </a:pPr>
            <a:r>
              <a:rPr lang="de-AT" sz="3200" b="1" dirty="0">
                <a:latin typeface="Cambria" panose="02040503050406030204" pitchFamily="18" charset="0"/>
                <a:ea typeface="Cambria" panose="02040503050406030204" pitchFamily="18" charset="0"/>
              </a:rPr>
              <a:t>Ziele für die Bevölkerung</a:t>
            </a:r>
            <a:endParaRPr lang="de-DE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0549" y="6300942"/>
            <a:ext cx="3232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/>
              <a:t>www.wobinichrichtig.at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04D233-8B36-4E26-A613-3E90020C9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Orientierung im Gesundheitssystem verbessern</a:t>
            </a:r>
          </a:p>
          <a:p>
            <a:r>
              <a:rPr lang="de-AT" dirty="0"/>
              <a:t>Bewusstsein für Strukturen, Abläufe und Regeln schaffen</a:t>
            </a:r>
          </a:p>
          <a:p>
            <a:r>
              <a:rPr lang="de-AT" dirty="0"/>
              <a:t>Gesundheitskompetenz fördern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8937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2950466" y="5300178"/>
            <a:ext cx="439391" cy="5867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38" y="1605733"/>
            <a:ext cx="5325128" cy="36944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Rechteck 11"/>
          <p:cNvSpPr/>
          <p:nvPr/>
        </p:nvSpPr>
        <p:spPr>
          <a:xfrm>
            <a:off x="2131160" y="5886916"/>
            <a:ext cx="2078001" cy="1408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" y="6105420"/>
            <a:ext cx="12184175" cy="752580"/>
          </a:xfrm>
          <a:prstGeom prst="rect">
            <a:avLst/>
          </a:prstGeom>
        </p:spPr>
      </p:pic>
      <p:pic>
        <p:nvPicPr>
          <p:cNvPr id="5" name="Grafik 12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49" y="5499413"/>
            <a:ext cx="1539345" cy="121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540549" y="272875"/>
            <a:ext cx="109628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2400"/>
              </a:spcBef>
            </a:pPr>
            <a:r>
              <a:rPr lang="de-DE" sz="3200" b="1" dirty="0">
                <a:latin typeface="Cambria" panose="02040503050406030204" pitchFamily="18" charset="0"/>
                <a:ea typeface="Cambria" panose="02040503050406030204" pitchFamily="18" charset="0"/>
              </a:rPr>
              <a:t>Information &amp; Orientierung                                           verbessern (1/2)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40549" y="6300942"/>
            <a:ext cx="3232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/>
              <a:t>www.wobinichrichtig.at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207" y="182539"/>
            <a:ext cx="4584494" cy="649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98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" y="6105420"/>
            <a:ext cx="12184175" cy="752580"/>
          </a:xfrm>
          <a:prstGeom prst="rect">
            <a:avLst/>
          </a:prstGeom>
        </p:spPr>
      </p:pic>
      <p:pic>
        <p:nvPicPr>
          <p:cNvPr id="5" name="Grafik 1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49" y="5499413"/>
            <a:ext cx="1539345" cy="121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540549" y="390838"/>
            <a:ext cx="109628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2400"/>
              </a:spcBef>
            </a:pPr>
            <a:r>
              <a:rPr lang="de-DE" sz="3200" b="1" dirty="0">
                <a:latin typeface="Cambria" panose="02040503050406030204" pitchFamily="18" charset="0"/>
                <a:ea typeface="Cambria" panose="02040503050406030204" pitchFamily="18" charset="0"/>
              </a:rPr>
              <a:t>Information &amp; Orientierung                                           verbessern (2/2)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40549" y="6300942"/>
            <a:ext cx="3232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/>
              <a:t>www.wobinichrichtig.at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7920" y="183867"/>
            <a:ext cx="4589858" cy="652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75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" y="6105420"/>
            <a:ext cx="12184175" cy="752580"/>
          </a:xfrm>
          <a:prstGeom prst="rect">
            <a:avLst/>
          </a:prstGeom>
        </p:spPr>
      </p:pic>
      <p:pic>
        <p:nvPicPr>
          <p:cNvPr id="5" name="Grafik 1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49" y="5499413"/>
            <a:ext cx="1539345" cy="121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529916" y="20813"/>
            <a:ext cx="109628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2400"/>
              </a:spcBef>
            </a:pPr>
            <a:r>
              <a:rPr lang="de-DE" sz="3200" b="1" dirty="0">
                <a:latin typeface="Cambria" panose="02040503050406030204" pitchFamily="18" charset="0"/>
                <a:ea typeface="Cambria" panose="02040503050406030204" pitchFamily="18" charset="0"/>
              </a:rPr>
              <a:t>Gesundheitskompetenz stärken</a:t>
            </a:r>
          </a:p>
        </p:txBody>
      </p:sp>
      <p:sp>
        <p:nvSpPr>
          <p:cNvPr id="14" name="Inhaltsplatzhalter 2"/>
          <p:cNvSpPr txBox="1">
            <a:spLocks/>
          </p:cNvSpPr>
          <p:nvPr/>
        </p:nvSpPr>
        <p:spPr>
          <a:xfrm>
            <a:off x="830087" y="1173667"/>
            <a:ext cx="2909177" cy="860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e-DE" sz="1600" dirty="0"/>
              <a:t>Stärkung der Eigenversorgung</a:t>
            </a:r>
            <a:endParaRPr lang="de-AT" sz="1600" b="1" u="sng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25" y="1672172"/>
            <a:ext cx="3009963" cy="4281708"/>
          </a:xfrm>
          <a:prstGeom prst="rect">
            <a:avLst/>
          </a:prstGeom>
        </p:spPr>
      </p:pic>
      <p:sp>
        <p:nvSpPr>
          <p:cNvPr id="20" name="Inhaltsplatzhalter 2"/>
          <p:cNvSpPr txBox="1">
            <a:spLocks/>
          </p:cNvSpPr>
          <p:nvPr/>
        </p:nvSpPr>
        <p:spPr>
          <a:xfrm>
            <a:off x="4337119" y="1181765"/>
            <a:ext cx="3702555" cy="860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de-DE"/>
            </a:defPPr>
            <a:lvl1pPr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dirty="0"/>
              <a:t>Handouts für häufige Beschwerdebilder</a:t>
            </a:r>
            <a:endParaRPr lang="de-AT" dirty="0"/>
          </a:p>
        </p:txBody>
      </p:sp>
      <p:sp>
        <p:nvSpPr>
          <p:cNvPr id="21" name="Inhaltsplatzhalter 2"/>
          <p:cNvSpPr txBox="1">
            <a:spLocks/>
          </p:cNvSpPr>
          <p:nvPr/>
        </p:nvSpPr>
        <p:spPr>
          <a:xfrm>
            <a:off x="8938481" y="1178393"/>
            <a:ext cx="3249606" cy="860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e-DE" sz="1600" dirty="0"/>
              <a:t>Video-Tutorials</a:t>
            </a:r>
            <a:endParaRPr lang="de-AT" sz="1600" dirty="0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9432" y="1695485"/>
            <a:ext cx="3707111" cy="2073469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3843" y="1695485"/>
            <a:ext cx="2513459" cy="352766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92172">
            <a:off x="3849189" y="2478407"/>
            <a:ext cx="2537831" cy="359200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54775">
            <a:off x="5354678" y="1758778"/>
            <a:ext cx="3214604" cy="452870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" name="Textfeld 2"/>
          <p:cNvSpPr txBox="1"/>
          <p:nvPr/>
        </p:nvSpPr>
        <p:spPr>
          <a:xfrm>
            <a:off x="540549" y="6300942"/>
            <a:ext cx="3232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/>
              <a:t>www.wobinichrichtig.at</a:t>
            </a:r>
          </a:p>
        </p:txBody>
      </p:sp>
    </p:spTree>
    <p:extLst>
      <p:ext uri="{BB962C8B-B14F-4D97-AF65-F5344CB8AC3E}">
        <p14:creationId xmlns:p14="http://schemas.microsoft.com/office/powerpoint/2010/main" val="290455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308</Words>
  <Application>Microsoft Office PowerPoint</Application>
  <PresentationFormat>Breitbild</PresentationFormat>
  <Paragraphs>53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Office Theme</vt:lpstr>
      <vt:lpstr> Gesund werden.  Wo bin ich richtig?</vt:lpstr>
      <vt:lpstr>PowerPoint-Präsentation</vt:lpstr>
      <vt:lpstr>PowerPoint-Präsentation</vt:lpstr>
      <vt:lpstr>PowerPoint-Präsentation</vt:lpstr>
      <vt:lpstr>Maßnahmen für die Bevölkerung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Maßnahmen für Menschen in Gesundheitsberufen</vt:lpstr>
      <vt:lpstr>PowerPoint-Präsentation</vt:lpstr>
      <vt:lpstr>PowerPoint-Präsentation</vt:lpstr>
      <vt:lpstr>PowerPoint-Präsentation</vt:lpstr>
      <vt:lpstr>PowerPoint-Präsentation</vt:lpstr>
    </vt:vector>
  </TitlesOfParts>
  <Company>Land Oberösterreich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gelungene Patientenkontakt "Gesundwerden.Wobinichrichtig?"</dc:title>
  <dc:creator>Gebetsberger, Monika</dc:creator>
  <cp:lastModifiedBy>Kaser, Eva</cp:lastModifiedBy>
  <cp:revision>198</cp:revision>
  <dcterms:created xsi:type="dcterms:W3CDTF">2020-01-29T09:50:05Z</dcterms:created>
  <dcterms:modified xsi:type="dcterms:W3CDTF">2022-11-11T07:07:18Z</dcterms:modified>
</cp:coreProperties>
</file>